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39CBB"/>
    <a:srgbClr val="E47B18"/>
    <a:srgbClr val="038D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01DF-3120-4B5A-9891-9C3A78E8C500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5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2.jpeg"/><Relationship Id="rId16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039CB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14" y="1772816"/>
            <a:ext cx="9144713" cy="5085184"/>
          </a:xfrm>
          <a:prstGeom prst="rect">
            <a:avLst/>
          </a:prstGeom>
          <a:effectLst>
            <a:outerShdw blurRad="393700" dist="508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9860" y="0"/>
            <a:ext cx="9163859" cy="220486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Викторина по теме </a:t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«В стране математики»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Солнце 6">
            <a:hlinkClick r:id="rId4" action="ppaction://hlinksldjump"/>
          </p:cNvPr>
          <p:cNvSpPr/>
          <p:nvPr/>
        </p:nvSpPr>
        <p:spPr>
          <a:xfrm>
            <a:off x="2483768" y="2209056"/>
            <a:ext cx="3024336" cy="1507976"/>
          </a:xfrm>
          <a:prstGeom prst="sun">
            <a:avLst/>
          </a:prstGeom>
          <a:solidFill>
            <a:srgbClr val="FFFF6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Начать игру</a:t>
            </a:r>
            <a:endParaRPr lang="ru-RU" b="1" u="sng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486400" cy="9267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«Кот в мешке» за 100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5881610" cy="2664296"/>
          </a:xfrm>
        </p:spPr>
        <p:txBody>
          <a:bodyPr>
            <a:normAutofit lnSpcReduction="10000"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Математика 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слово греческого происхождения. Что в переводе с греческого означает слово «математика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»?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179512" y="3789040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Наука</a:t>
            </a:r>
            <a:endParaRPr lang="ru-RU" b="1" u="sng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3560" t="34230" r="19110" b="9588"/>
          <a:stretch/>
        </p:blipFill>
        <p:spPr>
          <a:xfrm>
            <a:off x="6349154" y="1412776"/>
            <a:ext cx="2832249" cy="3961862"/>
          </a:xfrm>
          <a:prstGeom prst="rect">
            <a:avLst/>
          </a:prstGeom>
        </p:spPr>
      </p:pic>
      <p:sp>
        <p:nvSpPr>
          <p:cNvPr id="11" name="Вертикальный свиток 10">
            <a:hlinkClick r:id="rId3" action="ppaction://hlinksldjump"/>
          </p:cNvPr>
          <p:cNvSpPr/>
          <p:nvPr/>
        </p:nvSpPr>
        <p:spPr>
          <a:xfrm>
            <a:off x="6675810" y="5589240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809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6048672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«Действия» за 10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Найди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два числа, у которых сумма равна 9, а произведение 14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432048" y="3731415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и 7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2+7=9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2*7=14</a:t>
            </a: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Вертикальный свиток 10">
            <a:hlinkClick r:id="rId5" action="ppaction://hlinksldjump"/>
          </p:cNvPr>
          <p:cNvSpPr/>
          <p:nvPr/>
        </p:nvSpPr>
        <p:spPr>
          <a:xfrm>
            <a:off x="6675810" y="5589240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«Действия» за </a:t>
            </a:r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</a:t>
            </a:r>
            <a:r>
              <a:rPr lang="ru-RU" sz="3600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ru-RU" sz="3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Даны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числа: 0;1;2;3;4;5;6;7;8;9. Что больше: их сумма или произведение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568863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сумма, так как сумма равна 0+1+2+3+4+5+6+7+8+9=45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Произведение равно 0*1*2**4*5*6*7*8*9=0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Вертикальный свиток 10">
            <a:hlinkClick r:id="rId4" action="ppaction://hlinksldjump"/>
          </p:cNvPr>
          <p:cNvSpPr/>
          <p:nvPr/>
        </p:nvSpPr>
        <p:spPr>
          <a:xfrm>
            <a:off x="6675810" y="5589240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«Действия» за </a:t>
            </a:r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</a:t>
            </a:r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ru-RU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Именно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так называют период времени, содержащий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86.400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секунд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сутки</a:t>
            </a: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Вертикальный свиток 10">
            <a:hlinkClick r:id="rId4" action="ppaction://hlinksldjump"/>
          </p:cNvPr>
          <p:cNvSpPr/>
          <p:nvPr/>
        </p:nvSpPr>
        <p:spPr>
          <a:xfrm>
            <a:off x="6675810" y="5373216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«Действия» за </a:t>
            </a:r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1438589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Спутник </a:t>
            </a:r>
            <a:r>
              <a:rPr lang="ru-RU" sz="3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делает один оборот </a:t>
            </a:r>
            <a:r>
              <a:rPr lang="ru-RU" sz="3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вокруг своей планеты за 2ч 35 </a:t>
            </a:r>
            <a:r>
              <a:rPr lang="ru-RU" sz="3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мин, а второй оборот за </a:t>
            </a:r>
            <a:r>
              <a:rPr lang="ru-RU" sz="3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155 </a:t>
            </a:r>
            <a:r>
              <a:rPr lang="ru-RU" sz="3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мин. Как это получается?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ч 35 мин = 120 мин + 35 мин =155 мин</a:t>
            </a: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Вертикальный свиток 10">
            <a:hlinkClick r:id="rId4" action="ppaction://hlinksldjump"/>
          </p:cNvPr>
          <p:cNvSpPr/>
          <p:nvPr/>
        </p:nvSpPr>
        <p:spPr>
          <a:xfrm>
            <a:off x="6675810" y="5373216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Обо всём </a:t>
            </a:r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 за 10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Как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называется число, делящееся без остатка на 2?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чётные</a:t>
            </a: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Вертикальный свиток 7">
            <a:hlinkClick r:id="rId4" action="ppaction://hlinksldjump"/>
          </p:cNvPr>
          <p:cNvSpPr/>
          <p:nvPr/>
        </p:nvSpPr>
        <p:spPr>
          <a:xfrm>
            <a:off x="6675810" y="5373216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1326169"/>
            <a:ext cx="6480720" cy="266429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sz="3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Как говорят, когда не верят в скорое выполнение каких-либо обещаний в срок. </a:t>
            </a:r>
            <a:endParaRPr lang="ru-RU" sz="36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184626" y="3990465"/>
            <a:ext cx="626469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Обещанного три года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ждут</a:t>
            </a: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204120" y="70108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«Кот в мешке» за 20</a:t>
            </a:r>
            <a:endParaRPr lang="ru-RU" sz="36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23560" t="34230" r="19110" b="9588"/>
          <a:stretch/>
        </p:blipFill>
        <p:spPr>
          <a:xfrm>
            <a:off x="6319740" y="1412776"/>
            <a:ext cx="2728724" cy="3240360"/>
          </a:xfrm>
          <a:prstGeom prst="rect">
            <a:avLst/>
          </a:prstGeom>
        </p:spPr>
      </p:pic>
      <p:sp>
        <p:nvSpPr>
          <p:cNvPr id="14" name="Вертикальный свиток 13">
            <a:hlinkClick r:id="rId3" action="ppaction://hlinksldjump"/>
          </p:cNvPr>
          <p:cNvSpPr/>
          <p:nvPr/>
        </p:nvSpPr>
        <p:spPr>
          <a:xfrm>
            <a:off x="6675810" y="5589240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6"/>
          <p:cNvSpPr txBox="1">
            <a:spLocks/>
          </p:cNvSpPr>
          <p:nvPr/>
        </p:nvSpPr>
        <p:spPr>
          <a:xfrm>
            <a:off x="179512" y="1340768"/>
            <a:ext cx="5832648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u="sng" dirty="0" smtClean="0">
                <a:solidFill>
                  <a:srgbClr val="FF0000"/>
                </a:solidFill>
                <a:cs typeface="Courier New" panose="02070309020205020404" pitchFamily="49" charset="0"/>
              </a:rPr>
              <a:t>Вопрос:</a:t>
            </a:r>
            <a:r>
              <a:rPr lang="ru-RU" altLang="ru-RU" sz="3600" b="1" u="sng" dirty="0" smtClean="0">
                <a:solidFill>
                  <a:srgbClr val="FF0000"/>
                </a:solidFill>
              </a:rPr>
              <a:t> </a:t>
            </a:r>
            <a:r>
              <a:rPr lang="ru-RU" altLang="ru-RU" sz="3600" dirty="0" smtClean="0">
                <a:solidFill>
                  <a:srgbClr val="002060"/>
                </a:solidFill>
              </a:rPr>
              <a:t>Сколько </a:t>
            </a:r>
            <a:r>
              <a:rPr lang="ru-RU" altLang="ru-RU" sz="3600" dirty="0">
                <a:solidFill>
                  <a:srgbClr val="002060"/>
                </a:solidFill>
              </a:rPr>
              <a:t>миллионов в 15 миллиардах</a:t>
            </a:r>
            <a:endParaRPr lang="ru-RU" sz="3600" dirty="0">
              <a:solidFill>
                <a:srgbClr val="002060"/>
              </a:solidFill>
              <a:cs typeface="Courier New" panose="02070309020205020404" pitchFamily="49" charset="0"/>
            </a:endParaRPr>
          </a:p>
        </p:txBody>
      </p:sp>
      <p:sp>
        <p:nvSpPr>
          <p:cNvPr id="13" name="Текст 6"/>
          <p:cNvSpPr txBox="1">
            <a:spLocks/>
          </p:cNvSpPr>
          <p:nvPr/>
        </p:nvSpPr>
        <p:spPr>
          <a:xfrm>
            <a:off x="24245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15 000</a:t>
            </a: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2243189" y="428477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«Кот в мешке» за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endParaRPr lang="ru-RU" sz="36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23560" t="34230" r="19110" b="9588"/>
          <a:stretch/>
        </p:blipFill>
        <p:spPr>
          <a:xfrm>
            <a:off x="5807695" y="1267818"/>
            <a:ext cx="3336305" cy="3961862"/>
          </a:xfrm>
          <a:prstGeom prst="rect">
            <a:avLst/>
          </a:prstGeom>
        </p:spPr>
      </p:pic>
      <p:sp>
        <p:nvSpPr>
          <p:cNvPr id="21" name="Вертикальный свиток 20">
            <a:hlinkClick r:id="rId3" action="ppaction://hlinksldjump"/>
          </p:cNvPr>
          <p:cNvSpPr/>
          <p:nvPr/>
        </p:nvSpPr>
        <p:spPr>
          <a:xfrm>
            <a:off x="6998657" y="5733256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«Обо всём » за </a:t>
            </a:r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7992888" cy="2664296"/>
          </a:xfrm>
        </p:spPr>
        <p:txBody>
          <a:bodyPr>
            <a:normAutofit lnSpcReduction="10000"/>
          </a:bodyPr>
          <a:lstStyle/>
          <a:p>
            <a:r>
              <a:rPr lang="ru-RU" sz="3600" b="1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</a:t>
            </a:r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ru-RU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Как </a:t>
            </a:r>
            <a:r>
              <a:rPr lang="ru-RU" sz="35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можно одним мешком пшеницы, смоловши ее наполнить два мешка, которые столь же велики, как и мешок в котором находиться пшеница?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</a:t>
            </a: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Надо </a:t>
            </a:r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один пустой мешок вложить в другой такой же, а затем в него насыпать смолотую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пшеницу</a:t>
            </a: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Вертикальный свиток 1">
            <a:hlinkClick r:id="rId4" action="ppaction://hlinksldjump"/>
          </p:cNvPr>
          <p:cNvSpPr/>
          <p:nvPr/>
        </p:nvSpPr>
        <p:spPr>
          <a:xfrm>
            <a:off x="6835404" y="5229200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948263" y="558924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 dirty="0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acegif.com/wp-content/gifs/rainbow-9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9593">
            <a:off x="7068380" y="5396543"/>
            <a:ext cx="1196635" cy="6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get-zen_doc/1592433/pub_5dddf7030d13017d4ff77290_5dddfc72c047f615998fb732/scale_1200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1720" b="3179"/>
          <a:stretch/>
        </p:blipFill>
        <p:spPr bwMode="auto">
          <a:xfrm>
            <a:off x="3419872" y="188640"/>
            <a:ext cx="530990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acegif.com/wp-content/gifs/rainbow-9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9593">
            <a:off x="7455493" y="2052715"/>
            <a:ext cx="1196635" cy="6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acegif.com/wp-content/gifs/rainbow-9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9593">
            <a:off x="76741" y="5484776"/>
            <a:ext cx="1196635" cy="6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cegif.com/wp-content/gifs/rainbow-9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9593">
            <a:off x="155575" y="1224136"/>
            <a:ext cx="1196635" cy="6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8840" y="4084088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Open Sans"/>
              </a:rPr>
              <a:t>Старанье, стремленье и вера в себя</a:t>
            </a:r>
          </a:p>
          <a:p>
            <a:r>
              <a:rPr lang="ru-RU" sz="2400" i="1" dirty="0">
                <a:solidFill>
                  <a:srgbClr val="000000"/>
                </a:solidFill>
                <a:latin typeface="Open Sans"/>
              </a:rPr>
              <a:t>Побить вам помогут ваш личный рекорд.</a:t>
            </a:r>
          </a:p>
          <a:p>
            <a:r>
              <a:rPr lang="ru-RU" sz="2400" i="1" dirty="0">
                <a:solidFill>
                  <a:srgbClr val="000000"/>
                </a:solidFill>
                <a:latin typeface="Open Sans"/>
              </a:rPr>
              <a:t>Запомните это! До встречи, друзья!</a:t>
            </a:r>
          </a:p>
          <a:p>
            <a:r>
              <a:rPr lang="ru-RU" sz="2400" i="1" dirty="0">
                <a:solidFill>
                  <a:srgbClr val="000000"/>
                </a:solidFill>
                <a:latin typeface="Open Sans"/>
              </a:rPr>
              <a:t>И знайте, что путь ваш – только вперёд</a:t>
            </a:r>
            <a:endParaRPr lang="ru-RU" sz="2400" i="1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6" name="Облако 5">
            <a:hlinkClick r:id="rId4" action="ppaction://hlinksldjump"/>
          </p:cNvPr>
          <p:cNvSpPr/>
          <p:nvPr/>
        </p:nvSpPr>
        <p:spPr>
          <a:xfrm>
            <a:off x="7098882" y="5790748"/>
            <a:ext cx="1565486" cy="90872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>
            <a:hlinkClick r:id="rId4" action="ppaction://hlinksldjump"/>
          </p:cNvPr>
          <p:cNvSpPr/>
          <p:nvPr/>
        </p:nvSpPr>
        <p:spPr>
          <a:xfrm rot="21119555">
            <a:off x="7497611" y="2436441"/>
            <a:ext cx="1565486" cy="90872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>
            <a:hlinkClick r:id="rId4" action="ppaction://hlinksldjump"/>
          </p:cNvPr>
          <p:cNvSpPr/>
          <p:nvPr/>
        </p:nvSpPr>
        <p:spPr>
          <a:xfrm rot="20851792">
            <a:off x="187148" y="1618341"/>
            <a:ext cx="1565486" cy="90872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>
            <a:hlinkClick r:id="rId4" action="ppaction://hlinksldjump"/>
          </p:cNvPr>
          <p:cNvSpPr/>
          <p:nvPr/>
        </p:nvSpPr>
        <p:spPr>
          <a:xfrm rot="21301514">
            <a:off x="107504" y="5862861"/>
            <a:ext cx="1565486" cy="90872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4"/>
          <a:stretch/>
        </p:blipFill>
        <p:spPr>
          <a:xfrm>
            <a:off x="0" y="-86926"/>
            <a:ext cx="9144000" cy="6944926"/>
          </a:xfrm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5595476"/>
              </p:ext>
            </p:extLst>
          </p:nvPr>
        </p:nvGraphicFramePr>
        <p:xfrm>
          <a:off x="395536" y="188640"/>
          <a:ext cx="8507290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1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289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Столицы</a:t>
                      </a:r>
                      <a:endParaRPr lang="ru-RU" sz="3200" b="1" dirty="0" smtClean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Числа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3" action="ppaction://hlinksldjump"/>
                        </a:rPr>
                        <a:t>10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4" action="ppaction://hlinksldjump"/>
                        </a:rPr>
                        <a:t>20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5" action="ppaction://hlinksldjump"/>
                        </a:rPr>
                        <a:t>50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6" action="ppaction://hlinksldjump"/>
                        </a:rPr>
                        <a:t>100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Логика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7" action="ppaction://hlinksldjump"/>
                        </a:rPr>
                        <a:t>10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8" action="ppaction://hlinksldjump"/>
                        </a:rPr>
                        <a:t>20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9" action="ppaction://hlinksldjump"/>
                        </a:rPr>
                        <a:t>50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0" action="ppaction://hlinksldjump"/>
                        </a:rPr>
                        <a:t>100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Действия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1" action="ppaction://hlinksldjump"/>
                        </a:rPr>
                        <a:t>10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2" action="ppaction://hlinksldjump"/>
                        </a:rPr>
                        <a:t>20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3" action="ppaction://hlinksldjump"/>
                        </a:rPr>
                        <a:t>50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4" action="ppaction://hlinksldjump"/>
                        </a:rPr>
                        <a:t>100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Обо всём 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5" action="ppaction://hlinksldjump"/>
                        </a:rPr>
                        <a:t>10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6" action="ppaction://hlinksldjump"/>
                        </a:rPr>
                        <a:t>20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7" action="ppaction://hlinksldjump"/>
                        </a:rPr>
                        <a:t>50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8" action="ppaction://hlinksldjump"/>
                        </a:rPr>
                        <a:t>100</a:t>
                      </a:r>
                      <a:endParaRPr lang="ru-RU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Месяц 1">
            <a:hlinkClick r:id="rId19" action="ppaction://hlinksldjump"/>
          </p:cNvPr>
          <p:cNvSpPr/>
          <p:nvPr/>
        </p:nvSpPr>
        <p:spPr>
          <a:xfrm>
            <a:off x="7308304" y="4797152"/>
            <a:ext cx="1594522" cy="1651983"/>
          </a:xfrm>
          <a:prstGeom prst="moon">
            <a:avLst>
              <a:gd name="adj" fmla="val 56906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403233" y="529997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19" action="ppaction://hlinksldjump"/>
              </a:rPr>
              <a:t>Конец игры</a:t>
            </a:r>
            <a:endParaRPr lang="ru-RU" u="sng" dirty="0"/>
          </a:p>
        </p:txBody>
      </p:sp>
      <p:sp>
        <p:nvSpPr>
          <p:cNvPr id="4" name="4-конечная звезда 3"/>
          <p:cNvSpPr/>
          <p:nvPr/>
        </p:nvSpPr>
        <p:spPr>
          <a:xfrm rot="20511645">
            <a:off x="5697599" y="5419944"/>
            <a:ext cx="317763" cy="276063"/>
          </a:xfrm>
          <a:prstGeom prst="star4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 rot="20511645">
            <a:off x="8324470" y="4478482"/>
            <a:ext cx="317763" cy="276063"/>
          </a:xfrm>
          <a:prstGeom prst="star4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 rot="20511645">
            <a:off x="4031013" y="5239308"/>
            <a:ext cx="317763" cy="276063"/>
          </a:xfrm>
          <a:prstGeom prst="star4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rot="20511645">
            <a:off x="8518430" y="5436899"/>
            <a:ext cx="317763" cy="276063"/>
          </a:xfrm>
          <a:prstGeom prst="star4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rot="20511645">
            <a:off x="5165608" y="4850140"/>
            <a:ext cx="278234" cy="157122"/>
          </a:xfrm>
          <a:prstGeom prst="star4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 rot="20511645">
            <a:off x="7223605" y="4958433"/>
            <a:ext cx="317763" cy="276063"/>
          </a:xfrm>
          <a:prstGeom prst="star4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486400" cy="782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«Числа» за 10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9552" y="1268760"/>
            <a:ext cx="6408712" cy="1872208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Сколько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месяцев в году содержит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дней?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539552" y="3327648"/>
            <a:ext cx="547260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 когда високосный год, и 11 когда не високосный </a:t>
            </a: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Вертикальный свиток 7">
            <a:hlinkClick r:id="rId3" action="ppaction://hlinksldjump"/>
          </p:cNvPr>
          <p:cNvSpPr/>
          <p:nvPr/>
        </p:nvSpPr>
        <p:spPr>
          <a:xfrm>
            <a:off x="6243762" y="5464355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976664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«Числа» за 20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Пара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лошадей пробежала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км. Сколько километров пробежала каждая лошадь?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 км </a:t>
            </a: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Вертикальный свиток 7">
            <a:hlinkClick r:id="rId3" action="ppaction://hlinksldjump"/>
          </p:cNvPr>
          <p:cNvSpPr/>
          <p:nvPr/>
        </p:nvSpPr>
        <p:spPr>
          <a:xfrm>
            <a:off x="6152874" y="5539544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696744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«Числа» за 50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8352928" cy="1188132"/>
          </a:xfrm>
        </p:spPr>
        <p:txBody>
          <a:bodyPr>
            <a:normAutofit lnSpcReduction="10000"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Какое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 7 чудес света изображено?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509526" y="2528900"/>
            <a:ext cx="7590865" cy="820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</a:t>
            </a: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Пирамиды </a:t>
            </a:r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Хеопса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068960"/>
            <a:ext cx="5401803" cy="3583197"/>
          </a:xfrm>
          <a:prstGeom prst="rect">
            <a:avLst/>
          </a:prstGeom>
        </p:spPr>
      </p:pic>
      <p:sp>
        <p:nvSpPr>
          <p:cNvPr id="8" name="Вертикальный свиток 7">
            <a:hlinkClick r:id="rId4" action="ppaction://hlinksldjump"/>
          </p:cNvPr>
          <p:cNvSpPr/>
          <p:nvPr/>
        </p:nvSpPr>
        <p:spPr>
          <a:xfrm>
            <a:off x="6372200" y="5458507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 dirty="0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«Числа» за 100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9552" y="1238825"/>
            <a:ext cx="8064896" cy="2664296"/>
          </a:xfrm>
        </p:spPr>
        <p:txBody>
          <a:bodyPr>
            <a:normAutofit lnSpcReduction="10000"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Кощей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Бессмертный родился в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1053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году, а паспорт получил лишь в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2021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году. Сколько лет прожил он без паспорта?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522962" y="3843842"/>
            <a:ext cx="468052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2021 – 1053= 968</a:t>
            </a: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Вертикальный свиток 7">
            <a:hlinkClick r:id="rId3" action="ppaction://hlinksldjump"/>
          </p:cNvPr>
          <p:cNvSpPr/>
          <p:nvPr/>
        </p:nvSpPr>
        <p:spPr>
          <a:xfrm>
            <a:off x="6469239" y="5661248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5556" y="1209390"/>
            <a:ext cx="5146523" cy="2579649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осьминога 8 ног. Тремя парами ног он крепко держит трёх водолазов. Сколько ног бездельничали у осьминога? </a:t>
            </a: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22594" y="3789396"/>
            <a:ext cx="5125469" cy="781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ноги</a:t>
            </a: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AutoShape 4" descr="https://static.daru-dar.org/s1024/01/00/9c/6d/9c6d4295c2c6ae222a3e3ccfe645bbbe5934ee09.gif"/>
          <p:cNvSpPr>
            <a:spLocks noChangeAspect="1" noChangeArrowheads="1"/>
          </p:cNvSpPr>
          <p:nvPr/>
        </p:nvSpPr>
        <p:spPr bwMode="auto">
          <a:xfrm>
            <a:off x="155575" y="-144463"/>
            <a:ext cx="2781366" cy="27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23560" t="34230" r="19110" b="9588"/>
          <a:stretch/>
        </p:blipFill>
        <p:spPr>
          <a:xfrm>
            <a:off x="5580112" y="1537858"/>
            <a:ext cx="3336305" cy="3961862"/>
          </a:xfrm>
          <a:prstGeom prst="rect">
            <a:avLst/>
          </a:prstGeom>
        </p:spPr>
      </p:pic>
      <p:sp>
        <p:nvSpPr>
          <p:cNvPr id="20" name="Заголовок 4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486400" cy="782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«Кот в мешке» за 50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Вертикальный свиток 20">
            <a:hlinkClick r:id="rId3" action="ppaction://hlinksldjump"/>
          </p:cNvPr>
          <p:cNvSpPr/>
          <p:nvPr/>
        </p:nvSpPr>
        <p:spPr>
          <a:xfrm>
            <a:off x="6660232" y="5733256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«Кот в мешке» за 20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4392488" cy="2664296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Шла </a:t>
            </a:r>
            <a:r>
              <a:rPr lang="ru-RU" sz="3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девочка в лес, а навстречу ей 3 девочки. Сколько человек шло из леса? 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3560" t="34230" r="19110" b="9588"/>
          <a:stretch/>
        </p:blipFill>
        <p:spPr>
          <a:xfrm>
            <a:off x="5148064" y="1511040"/>
            <a:ext cx="3336305" cy="3961862"/>
          </a:xfrm>
          <a:prstGeom prst="rect">
            <a:avLst/>
          </a:prstGeom>
        </p:spPr>
      </p:pic>
      <p:sp>
        <p:nvSpPr>
          <p:cNvPr id="13" name="Вертикальный свиток 12">
            <a:hlinkClick r:id="rId3" action="ppaction://hlinksldjump"/>
          </p:cNvPr>
          <p:cNvSpPr/>
          <p:nvPr/>
        </p:nvSpPr>
        <p:spPr>
          <a:xfrm>
            <a:off x="6675810" y="5589240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81944" y="251761"/>
            <a:ext cx="5486400" cy="782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«Кот в мешке» за 50</a:t>
            </a:r>
            <a:endParaRPr lang="ru-RU" sz="2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27584" y="1348764"/>
            <a:ext cx="5256584" cy="2664296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</a:t>
            </a:r>
            <a:r>
              <a:rPr lang="ru-RU" sz="3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sz="3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Отца </a:t>
            </a:r>
            <a:r>
              <a:rPr lang="ru-RU" sz="3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одного гражданина зовут </a:t>
            </a:r>
            <a:r>
              <a:rPr lang="ru-RU" sz="3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Максим Александрович, </a:t>
            </a:r>
            <a:r>
              <a:rPr lang="ru-RU" sz="3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 сына этого гражданина </a:t>
            </a:r>
            <a:r>
              <a:rPr lang="ru-RU" sz="3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–Алексей Васильевич. </a:t>
            </a:r>
            <a:r>
              <a:rPr lang="ru-RU" sz="3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Как зовут гражданина?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Василий Максимович</a:t>
            </a:r>
            <a:endParaRPr 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3560" t="34230" r="19110" b="9588"/>
          <a:stretch/>
        </p:blipFill>
        <p:spPr>
          <a:xfrm>
            <a:off x="6372200" y="1484784"/>
            <a:ext cx="2676264" cy="3961862"/>
          </a:xfrm>
          <a:prstGeom prst="rect">
            <a:avLst/>
          </a:prstGeom>
        </p:spPr>
      </p:pic>
      <p:sp>
        <p:nvSpPr>
          <p:cNvPr id="11" name="Вертикальный свиток 10">
            <a:hlinkClick r:id="rId3" action="ppaction://hlinksldjump"/>
          </p:cNvPr>
          <p:cNvSpPr/>
          <p:nvPr/>
        </p:nvSpPr>
        <p:spPr>
          <a:xfrm>
            <a:off x="6675810" y="5589240"/>
            <a:ext cx="1409003" cy="10081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Столицы</a:t>
            </a:r>
            <a:endParaRPr lang="ru-RU" sz="1200" u="sng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19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250</TotalTime>
  <Words>562</Words>
  <Application>Microsoft Office PowerPoint</Application>
  <PresentationFormat>Экран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Open Sans</vt:lpstr>
      <vt:lpstr>Тема Office</vt:lpstr>
      <vt:lpstr>Викторина по теме  «В стране математики»</vt:lpstr>
      <vt:lpstr>Презентация PowerPoint</vt:lpstr>
      <vt:lpstr>«Числа» за 10</vt:lpstr>
      <vt:lpstr>«Числа» за 20</vt:lpstr>
      <vt:lpstr>«Числа» за 50</vt:lpstr>
      <vt:lpstr>«Числа» за 100</vt:lpstr>
      <vt:lpstr>«Кот в мешке» за 50</vt:lpstr>
      <vt:lpstr>«Кот в мешке» за 20</vt:lpstr>
      <vt:lpstr>«Кот в мешке» за 50</vt:lpstr>
      <vt:lpstr>«Кот в мешке» за 100</vt:lpstr>
      <vt:lpstr>«Действия» за 10</vt:lpstr>
      <vt:lpstr>«Действия» за 20</vt:lpstr>
      <vt:lpstr>«Действия» за 50</vt:lpstr>
      <vt:lpstr>«Действия» за 100</vt:lpstr>
      <vt:lpstr>«Обо всём » за 10</vt:lpstr>
      <vt:lpstr>Презентация PowerPoint</vt:lpstr>
      <vt:lpstr>Презентация PowerPoint</vt:lpstr>
      <vt:lpstr>«Обо всём » за 100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теме «…»</dc:title>
  <dc:creator>Ксю</dc:creator>
  <cp:lastModifiedBy>Учитель</cp:lastModifiedBy>
  <cp:revision>26</cp:revision>
  <dcterms:created xsi:type="dcterms:W3CDTF">2017-01-13T14:14:40Z</dcterms:created>
  <dcterms:modified xsi:type="dcterms:W3CDTF">2021-08-19T07:51:24Z</dcterms:modified>
</cp:coreProperties>
</file>